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2"/>
  </p:notesMasterIdLst>
  <p:sldIdLst>
    <p:sldId id="257" r:id="rId2"/>
    <p:sldId id="258" r:id="rId3"/>
    <p:sldId id="259" r:id="rId4"/>
    <p:sldId id="26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78" r:id="rId14"/>
    <p:sldId id="271" r:id="rId15"/>
    <p:sldId id="272" r:id="rId16"/>
    <p:sldId id="273" r:id="rId17"/>
    <p:sldId id="274" r:id="rId18"/>
    <p:sldId id="276" r:id="rId19"/>
    <p:sldId id="26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86364" autoAdjust="0"/>
  </p:normalViewPr>
  <p:slideViewPr>
    <p:cSldViewPr>
      <p:cViewPr varScale="1">
        <p:scale>
          <a:sx n="75" d="100"/>
          <a:sy n="75" d="100"/>
        </p:scale>
        <p:origin x="-9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F6C76-6421-44F9-9A9B-6085EEEADBA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E1593-BBCC-4ED6-A786-95180208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9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a-RU" sz="3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Ғилми - тикшеренеү эше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prstClr val="black">
                  <a:shade val="95000"/>
                </a:prstClr>
              </a:buClr>
            </a:pPr>
            <a:r>
              <a:rPr lang="ba-RU" sz="4600" b="1" cap="all" dirty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ea typeface="Times New Roman"/>
                <a:cs typeface="Times New Roman"/>
              </a:rPr>
              <a:t>Шәһәровтар шәжәрәһе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58772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Рәхмәтуллин Н. 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Мәләүез </a:t>
            </a:r>
            <a:r>
              <a:rPr lang="ba-RU" smtClean="0"/>
              <a:t>- 2016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79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9442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tx1"/>
                </a:solidFill>
                <a:effectLst/>
                <a:latin typeface="BelZAGZ"/>
                <a:ea typeface="Times New Roman"/>
                <a:cs typeface="Times New Roman"/>
              </a:rPr>
              <a:t>Б5й5к </a:t>
            </a:r>
            <a:r>
              <a:rPr lang="ru-RU" sz="3200" dirty="0" err="1">
                <a:solidFill>
                  <a:schemeClr val="tx1"/>
                </a:solidFill>
                <a:effectLst/>
                <a:latin typeface="BelZAGZ"/>
                <a:ea typeface="Times New Roman"/>
                <a:cs typeface="Times New Roman"/>
              </a:rPr>
              <a:t>Ватан</a:t>
            </a:r>
            <a:r>
              <a:rPr lang="ru-RU" sz="3200" dirty="0">
                <a:solidFill>
                  <a:schemeClr val="tx1"/>
                </a:solidFill>
                <a:effectLst/>
                <a:latin typeface="BelZAGZ"/>
                <a:ea typeface="Times New Roman"/>
                <a:cs typeface="Times New Roman"/>
              </a:rPr>
              <a:t> 8у1ышында 89л9к бул1ан яугир2ар.</a:t>
            </a:r>
            <a:r>
              <a:rPr lang="ru-RU" sz="2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1)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Ш989ров  Йома1ол Айыт3ол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dirty="0">
                <a:latin typeface="BelZAGZ"/>
                <a:ea typeface="Times New Roman"/>
                <a:cs typeface="Times New Roman"/>
              </a:rPr>
              <a:t>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2)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Ш989ров  Х9жив9ли  Ш98и19ли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dirty="0">
                <a:latin typeface="BelZAGZ"/>
                <a:ea typeface="Times New Roman"/>
                <a:cs typeface="Times New Roman"/>
              </a:rPr>
              <a:t>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3)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Ш989ров  Х9бибулла  Ша8м5х9мм9т 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dirty="0">
                <a:latin typeface="BelZAGZ"/>
                <a:ea typeface="Times New Roman"/>
                <a:cs typeface="Times New Roman"/>
              </a:rPr>
              <a:t>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4)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Ш989рова  Ишбик9 </a:t>
            </a:r>
            <a:r>
              <a:rPr lang="ru-RU" dirty="0">
                <a:ea typeface="Times New Roman"/>
                <a:cs typeface="Times New Roman"/>
              </a:rPr>
              <a:t>(</a:t>
            </a:r>
            <a:r>
              <a:rPr lang="ru-RU" dirty="0">
                <a:latin typeface="BelZAGZ"/>
                <a:ea typeface="Times New Roman"/>
                <a:cs typeface="Times New Roman"/>
              </a:rPr>
              <a:t>ФЗО</a:t>
            </a:r>
            <a:r>
              <a:rPr lang="ru-RU" dirty="0">
                <a:ea typeface="Times New Roman"/>
                <a:cs typeface="Times New Roman"/>
              </a:rPr>
              <a:t>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5)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 !9ф9ров (бдел3асим Х5с9йен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dirty="0">
                <a:latin typeface="BelZAGZ"/>
                <a:ea typeface="Times New Roman"/>
                <a:cs typeface="Times New Roman"/>
              </a:rPr>
              <a:t>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6)  </a:t>
            </a:r>
            <a:r>
              <a:rPr lang="ru-RU" dirty="0">
                <a:latin typeface="BelZAGZ"/>
                <a:ea typeface="Times New Roman"/>
                <a:cs typeface="Times New Roman"/>
              </a:rPr>
              <a:t>!9ф9ров Д97л9т3ол Айыт3ол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dirty="0">
                <a:latin typeface="BelZAGZ"/>
                <a:ea typeface="Times New Roman"/>
                <a:cs typeface="Times New Roman"/>
              </a:rPr>
              <a:t>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616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>
                <a:solidFill>
                  <a:schemeClr val="tx1"/>
                </a:solidFill>
              </a:rPr>
              <a:t>Шәһәровтар шәжәрәһе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BelZAGZ"/>
                <a:ea typeface="Times New Roman"/>
                <a:cs typeface="Times New Roman"/>
              </a:rPr>
              <a:t>Т979т9н </a:t>
            </a:r>
            <a:r>
              <a:rPr lang="ru-RU" dirty="0">
                <a:ea typeface="Times New Roman"/>
                <a:cs typeface="Times New Roman"/>
              </a:rPr>
              <a:t>(1709) </a:t>
            </a:r>
            <a:r>
              <a:rPr lang="ru-RU" dirty="0">
                <a:ea typeface="Times New Roman"/>
                <a:cs typeface="Times New Roman"/>
                <a:sym typeface="Wingdings"/>
              </a:rPr>
              <a:t>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>
                <a:latin typeface="BelZAGZ"/>
                <a:ea typeface="Times New Roman"/>
                <a:cs typeface="Times New Roman"/>
              </a:rPr>
              <a:t>Ш989р </a:t>
            </a:r>
            <a:r>
              <a:rPr lang="ru-RU" dirty="0">
                <a:ea typeface="Times New Roman"/>
                <a:cs typeface="Times New Roman"/>
              </a:rPr>
              <a:t>(1734-1820) </a:t>
            </a:r>
            <a:r>
              <a:rPr lang="ru-RU" dirty="0">
                <a:ea typeface="Times New Roman"/>
                <a:cs typeface="Times New Roman"/>
                <a:sym typeface="Wingdings"/>
              </a:rPr>
              <a:t>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>
                <a:latin typeface="BelZAGZ"/>
                <a:ea typeface="Times New Roman"/>
                <a:cs typeface="Times New Roman"/>
              </a:rPr>
              <a:t>(бй9лил </a:t>
            </a:r>
            <a:r>
              <a:rPr lang="ru-RU" dirty="0">
                <a:ea typeface="Times New Roman"/>
                <a:cs typeface="Times New Roman"/>
              </a:rPr>
              <a:t>(1791-1870) </a:t>
            </a:r>
            <a:r>
              <a:rPr lang="ru-RU" dirty="0">
                <a:ea typeface="Times New Roman"/>
                <a:cs typeface="Times New Roman"/>
                <a:sym typeface="Wingdings"/>
              </a:rPr>
              <a:t>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Дауыт</a:t>
            </a:r>
            <a:r>
              <a:rPr lang="ru-RU" dirty="0">
                <a:ea typeface="Times New Roman"/>
                <a:cs typeface="Times New Roman"/>
              </a:rPr>
              <a:t> (1815) </a:t>
            </a:r>
            <a:r>
              <a:rPr lang="ru-RU" dirty="0">
                <a:ea typeface="Times New Roman"/>
                <a:cs typeface="Times New Roman"/>
                <a:sym typeface="Wingdings"/>
              </a:rPr>
              <a:t></a:t>
            </a:r>
            <a:r>
              <a:rPr lang="ru-RU" dirty="0" err="1">
                <a:ea typeface="Times New Roman"/>
                <a:cs typeface="Times New Roman"/>
              </a:rPr>
              <a:t>Яхъя</a:t>
            </a:r>
            <a:r>
              <a:rPr lang="ru-RU" dirty="0">
                <a:ea typeface="Times New Roman"/>
                <a:cs typeface="Times New Roman"/>
              </a:rPr>
              <a:t> (1857) </a:t>
            </a:r>
            <a:r>
              <a:rPr lang="ru-RU" dirty="0">
                <a:ea typeface="Times New Roman"/>
                <a:cs typeface="Times New Roman"/>
                <a:sym typeface="Wingdings"/>
              </a:rPr>
              <a:t>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>
                <a:latin typeface="BelZAGZ"/>
                <a:ea typeface="Times New Roman"/>
                <a:cs typeface="Times New Roman"/>
              </a:rPr>
              <a:t>Зекери9 </a:t>
            </a:r>
            <a:r>
              <a:rPr lang="ru-RU" dirty="0">
                <a:ea typeface="Times New Roman"/>
                <a:cs typeface="Times New Roman"/>
              </a:rPr>
              <a:t>(1878-1942) </a:t>
            </a:r>
            <a:r>
              <a:rPr lang="ru-RU" dirty="0">
                <a:ea typeface="Times New Roman"/>
                <a:cs typeface="Times New Roman"/>
                <a:sym typeface="Wingdings"/>
              </a:rPr>
              <a:t>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>
                <a:latin typeface="BelZAGZ"/>
                <a:ea typeface="Times New Roman"/>
                <a:cs typeface="Times New Roman"/>
              </a:rPr>
              <a:t>Х9кимй9н </a:t>
            </a:r>
            <a:r>
              <a:rPr lang="ru-RU" dirty="0">
                <a:ea typeface="Times New Roman"/>
                <a:cs typeface="Times New Roman"/>
              </a:rPr>
              <a:t>(1915) </a:t>
            </a:r>
            <a:r>
              <a:rPr lang="ru-RU" dirty="0">
                <a:ea typeface="Times New Roman"/>
                <a:cs typeface="Times New Roman"/>
                <a:sym typeface="Wingdings"/>
              </a:rPr>
              <a:t></a:t>
            </a:r>
            <a:r>
              <a:rPr lang="ru-RU" dirty="0">
                <a:latin typeface="BelZAGZ"/>
                <a:ea typeface="Times New Roman"/>
                <a:cs typeface="Times New Roman"/>
              </a:rPr>
              <a:t>Р9химй9н</a:t>
            </a:r>
            <a:r>
              <a:rPr lang="ru-RU" dirty="0">
                <a:ea typeface="Times New Roman"/>
                <a:cs typeface="Times New Roman"/>
              </a:rPr>
              <a:t> (1942) </a:t>
            </a:r>
            <a:r>
              <a:rPr lang="ru-RU" dirty="0">
                <a:ea typeface="Times New Roman"/>
                <a:cs typeface="Times New Roman"/>
                <a:sym typeface="Wingdings"/>
              </a:rPr>
              <a:t>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>
                <a:latin typeface="BelZAGZ"/>
                <a:ea typeface="Times New Roman"/>
                <a:cs typeface="Times New Roman"/>
              </a:rPr>
              <a:t>Ш9рифй9н</a:t>
            </a:r>
            <a:r>
              <a:rPr lang="ru-RU" dirty="0">
                <a:ea typeface="Times New Roman"/>
                <a:cs typeface="Times New Roman"/>
              </a:rPr>
              <a:t>(1968) </a:t>
            </a:r>
            <a:r>
              <a:rPr lang="ru-RU" dirty="0">
                <a:ea typeface="Times New Roman"/>
                <a:cs typeface="Times New Roman"/>
                <a:sym typeface="Wingdings"/>
              </a:rPr>
              <a:t>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>
                <a:latin typeface="BelZAGZ"/>
                <a:ea typeface="Times New Roman"/>
                <a:cs typeface="Times New Roman"/>
              </a:rPr>
              <a:t>Рушан </a:t>
            </a:r>
            <a:r>
              <a:rPr lang="ru-RU" dirty="0">
                <a:ea typeface="Times New Roman"/>
                <a:cs typeface="Times New Roman"/>
              </a:rPr>
              <a:t>(2000)</a:t>
            </a:r>
            <a:r>
              <a:rPr lang="ba-RU" dirty="0">
                <a:ea typeface="Times New Roman"/>
                <a:cs typeface="Times New Roman"/>
              </a:rPr>
              <a:t>.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Шулай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итеп</a:t>
            </a:r>
            <a:r>
              <a:rPr lang="ru-RU" dirty="0">
                <a:latin typeface="BelZAGZ"/>
                <a:ea typeface="Times New Roman"/>
                <a:cs typeface="Times New Roman"/>
              </a:rPr>
              <a:t>, б5т98е </a:t>
            </a:r>
            <a:r>
              <a:rPr lang="ru-RU" dirty="0">
                <a:ea typeface="Times New Roman"/>
                <a:cs typeface="Times New Roman"/>
              </a:rPr>
              <a:t>10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быуын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килеп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сы1а</a:t>
            </a:r>
            <a:r>
              <a:rPr lang="ba-RU" dirty="0"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57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>
                <a:solidFill>
                  <a:schemeClr val="tx1"/>
                </a:solidFill>
              </a:rPr>
              <a:t>Шәһәровтар шәжәрәһе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424936" cy="5184576"/>
          </a:xfrm>
        </p:spPr>
      </p:pic>
    </p:spTree>
    <p:extLst>
      <p:ext uri="{BB962C8B-B14F-4D97-AF65-F5344CB8AC3E}">
        <p14:creationId xmlns:p14="http://schemas.microsoft.com/office/powerpoint/2010/main" val="145980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>
                <a:solidFill>
                  <a:schemeClr val="tx1"/>
                </a:solidFill>
              </a:rPr>
              <a:t>Шәһәровтар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46152"/>
            <a:ext cx="7560840" cy="5162574"/>
          </a:xfrm>
        </p:spPr>
      </p:pic>
    </p:spTree>
    <p:extLst>
      <p:ext uri="{BB962C8B-B14F-4D97-AF65-F5344CB8AC3E}">
        <p14:creationId xmlns:p14="http://schemas.microsoft.com/office/powerpoint/2010/main" val="237461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>
                <a:solidFill>
                  <a:schemeClr val="tx1"/>
                </a:solidFill>
              </a:rPr>
              <a:t>Шәжәрә байрамы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80919" cy="5328592"/>
          </a:xfrm>
        </p:spPr>
      </p:pic>
    </p:spTree>
    <p:extLst>
      <p:ext uri="{BB962C8B-B14F-4D97-AF65-F5344CB8AC3E}">
        <p14:creationId xmlns:p14="http://schemas.microsoft.com/office/powerpoint/2010/main" val="196971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>
                <a:solidFill>
                  <a:schemeClr val="tx1"/>
                </a:solidFill>
              </a:rPr>
              <a:t>Шәжәрә байрамы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412776"/>
            <a:ext cx="7992888" cy="5256584"/>
          </a:xfrm>
        </p:spPr>
      </p:pic>
    </p:spTree>
    <p:extLst>
      <p:ext uri="{BB962C8B-B14F-4D97-AF65-F5344CB8AC3E}">
        <p14:creationId xmlns:p14="http://schemas.microsoft.com/office/powerpoint/2010/main" val="126305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>
                <a:solidFill>
                  <a:schemeClr val="tx1"/>
                </a:solidFill>
              </a:rPr>
              <a:t>Шәжәрә байрамы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776863" cy="5184576"/>
          </a:xfrm>
        </p:spPr>
      </p:pic>
    </p:spTree>
    <p:extLst>
      <p:ext uri="{BB962C8B-B14F-4D97-AF65-F5344CB8AC3E}">
        <p14:creationId xmlns:p14="http://schemas.microsoft.com/office/powerpoint/2010/main" val="300768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>
                <a:solidFill>
                  <a:schemeClr val="tx1"/>
                </a:solidFill>
              </a:rPr>
              <a:t>Шәжәрә байрамы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704856" cy="5328592"/>
          </a:xfrm>
        </p:spPr>
      </p:pic>
    </p:spTree>
    <p:extLst>
      <p:ext uri="{BB962C8B-B14F-4D97-AF65-F5344CB8AC3E}">
        <p14:creationId xmlns:p14="http://schemas.microsoft.com/office/powerpoint/2010/main" val="386753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>
                <a:solidFill>
                  <a:schemeClr val="tx1"/>
                </a:solidFill>
              </a:rPr>
              <a:t>Шәһәровтар шәжәрәһе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412776"/>
            <a:ext cx="7848872" cy="5256584"/>
          </a:xfrm>
        </p:spPr>
      </p:pic>
    </p:spTree>
    <p:extLst>
      <p:ext uri="{BB962C8B-B14F-4D97-AF65-F5344CB8AC3E}">
        <p14:creationId xmlns:p14="http://schemas.microsoft.com/office/powerpoint/2010/main" val="211113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>
                <a:solidFill>
                  <a:schemeClr val="tx1"/>
                </a:solidFill>
              </a:rPr>
              <a:t>Шәжәрә –тәрбиәгә эйә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ba-RU" dirty="0">
                <a:latin typeface="BelZAGZ"/>
                <a:ea typeface="Times New Roman"/>
                <a:cs typeface="Times New Roman"/>
              </a:rPr>
              <a:t>К7п кен9 зат-аралар2ы4 ш9ж9л9ре к7ренекле ш9хест9рг9 барып тотоша. *9р н96ел 72ене4 ш9ж9р98ен ентекле 5йр9неп к7ренекле олаталарын белеп 76ерг9 тейеш, шул са3та 1ына 76мер29 72 затына 3арата ихтирам той1о8о уянаса3 89м милл9те 5с5н к9р9кле кеше формалашаса3.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a-RU" dirty="0">
                <a:latin typeface="BelZAGZ"/>
                <a:ea typeface="Times New Roman"/>
                <a:cs typeface="Times New Roman"/>
              </a:rPr>
              <a:t>    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>
                <a:solidFill>
                  <a:schemeClr val="tx1"/>
                </a:solidFill>
              </a:rPr>
              <a:t>М. Өмөтбаев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ba-RU" dirty="0">
                <a:latin typeface="BelZAGZ"/>
                <a:ea typeface="Times New Roman"/>
                <a:cs typeface="Times New Roman"/>
              </a:rPr>
              <a:t>“Баш3ортта 5с н9м9не беле7 мотла3: беренсе8е- 72е4де4 сы1ышы4ды, й91ни ырыуы4ды беле7, икенсе8е – йондо22ар2ы исемл9п а4латыу 89м 5с5нс585 – хандар тура8ында1ы ри79й9тт9р2е 89м  5л94д9р2е  беле7”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104"/>
            <a:ext cx="547260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57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/>
          <a:lstStyle/>
          <a:p>
            <a:r>
              <a:rPr lang="ba-RU" dirty="0" smtClean="0">
                <a:solidFill>
                  <a:schemeClr val="tx1"/>
                </a:solidFill>
              </a:rPr>
              <a:t>...Ал бер үрнәк- бал ҡорттары төҙөй кәрәҙ,</a:t>
            </a:r>
            <a:br>
              <a:rPr lang="ba-RU" dirty="0" smtClean="0">
                <a:solidFill>
                  <a:schemeClr val="tx1"/>
                </a:solidFill>
              </a:rPr>
            </a:br>
            <a:r>
              <a:rPr lang="ba-RU" dirty="0" smtClean="0">
                <a:solidFill>
                  <a:schemeClr val="tx1"/>
                </a:solidFill>
              </a:rPr>
              <a:t>Һин дә ятма: ҡор ояңды, үр шәжәрә!..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7206097" cy="201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41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i="1" dirty="0" smtClean="0">
                <a:solidFill>
                  <a:schemeClr val="tx1"/>
                </a:solidFill>
              </a:rPr>
              <a:t>Шәжәрә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dirty="0" err="1" smtClean="0">
                <a:latin typeface="BelZAGZ"/>
                <a:ea typeface="Times New Roman"/>
                <a:cs typeface="Times New Roman"/>
              </a:rPr>
              <a:t>ул</a:t>
            </a:r>
            <a:r>
              <a:rPr lang="ru-RU" sz="3200" dirty="0" smtClean="0">
                <a:latin typeface="BelZAGZ"/>
                <a:ea typeface="Times New Roman"/>
                <a:cs typeface="Times New Roman"/>
              </a:rPr>
              <a:t> ырыу-39бил9не4 быуындан-быуын1а тапшыр1ан </a:t>
            </a:r>
            <a:r>
              <a:rPr lang="ru-RU" sz="3200" dirty="0">
                <a:latin typeface="BelZAGZ"/>
                <a:ea typeface="Times New Roman"/>
                <a:cs typeface="Times New Roman"/>
              </a:rPr>
              <a:t>я2ма 3омарт3ы8ы.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080"/>
            <a:ext cx="719931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94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>
                <a:solidFill>
                  <a:schemeClr val="tx1"/>
                </a:solidFill>
              </a:rPr>
              <a:t>Ҡыпсаҡ ырыуы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7722" y="-135396"/>
            <a:ext cx="4896544" cy="828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96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n>
                  <a:noFill/>
                </a:ln>
                <a:solidFill>
                  <a:schemeClr val="tx1"/>
                </a:solidFill>
                <a:effectLst/>
                <a:latin typeface="BelZAGZ"/>
                <a:ea typeface="Times New Roman"/>
                <a:cs typeface="Times New Roman"/>
              </a:rPr>
              <a:t>Кем 8у4 </a:t>
            </a:r>
            <a:r>
              <a:rPr lang="ru-RU" sz="3200" dirty="0" err="1">
                <a:ln>
                  <a:noFill/>
                </a:ln>
                <a:solidFill>
                  <a:schemeClr val="tx1"/>
                </a:solidFill>
                <a:effectLst/>
                <a:latin typeface="BelZAGZ"/>
                <a:ea typeface="Times New Roman"/>
                <a:cs typeface="Times New Roman"/>
              </a:rPr>
              <a:t>ул</a:t>
            </a:r>
            <a:r>
              <a:rPr lang="ru-RU" sz="3200" dirty="0">
                <a:ln>
                  <a:noFill/>
                </a:ln>
                <a:solidFill>
                  <a:schemeClr val="tx1"/>
                </a:solidFill>
                <a:effectLst/>
                <a:latin typeface="BelZAGZ"/>
                <a:ea typeface="Times New Roman"/>
                <a:cs typeface="Times New Roman"/>
              </a:rPr>
              <a:t> Т979к9н?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BelZAGZ"/>
                <a:ea typeface="Times New Roman"/>
                <a:cs typeface="Times New Roman"/>
              </a:rPr>
              <a:t>Т979к9н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исеме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ауыл1а </a:t>
            </a:r>
            <a:r>
              <a:rPr lang="en-US" dirty="0">
                <a:latin typeface="BelZAGZ"/>
                <a:ea typeface="Times New Roman"/>
                <a:cs typeface="Times New Roman"/>
              </a:rPr>
              <a:t>XVIII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быуаттан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</a:t>
            </a:r>
            <a:r>
              <a:rPr lang="en-US" dirty="0">
                <a:latin typeface="BelZAGZ"/>
                <a:ea typeface="Times New Roman"/>
                <a:cs typeface="Times New Roman"/>
              </a:rPr>
              <a:t>XIX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быуат3а к7ск9н осор2а </a:t>
            </a:r>
            <a:r>
              <a:rPr lang="ru-RU" dirty="0" smtClean="0">
                <a:latin typeface="BelZAGZ"/>
                <a:ea typeface="Times New Roman"/>
                <a:cs typeface="Times New Roman"/>
              </a:rPr>
              <a:t>бирелг9н. </a:t>
            </a:r>
            <a:r>
              <a:rPr lang="ru-RU" dirty="0">
                <a:ea typeface="Times New Roman"/>
              </a:rPr>
              <a:t>1816 </a:t>
            </a:r>
            <a:r>
              <a:rPr lang="ru-RU" dirty="0">
                <a:latin typeface="BelZAGZ"/>
                <a:ea typeface="Times New Roman"/>
                <a:cs typeface="Times New Roman"/>
              </a:rPr>
              <a:t>йылда1ы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етенсе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ревизия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материалдарында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ауыл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исемлегенд9 </a:t>
            </a:r>
            <a:r>
              <a:rPr lang="ru-RU" dirty="0">
                <a:ea typeface="Times New Roman"/>
              </a:rPr>
              <a:t>22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хужалы3 бул8а, шуны4 </a:t>
            </a:r>
            <a:r>
              <a:rPr lang="ru-RU" dirty="0">
                <a:ea typeface="Times New Roman"/>
              </a:rPr>
              <a:t>20</a:t>
            </a:r>
            <a:r>
              <a:rPr lang="ru-RU" dirty="0">
                <a:latin typeface="BelZAGZ"/>
                <a:ea typeface="Times New Roman"/>
                <a:cs typeface="Times New Roman"/>
              </a:rPr>
              <a:t>-се 8аны мен9н М5х9м9тй9р Т979к9нов я2ыл1ан. Тим9к М5х9м9тй9р - Т979к9нде4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dirty="0">
                <a:latin typeface="BelZAGZ"/>
                <a:ea typeface="Times New Roman"/>
                <a:cs typeface="Times New Roman"/>
              </a:rPr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712879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15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a-RU" dirty="0" smtClean="0">
                <a:solidFill>
                  <a:schemeClr val="tx1"/>
                </a:solidFill>
              </a:rPr>
              <a:t>Тәүәкән ауылына ҡасан нигеҙ һалынған?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BelZAGZ"/>
                <a:ea typeface="Times New Roman"/>
                <a:cs typeface="Times New Roman"/>
              </a:rPr>
              <a:t>Й9ш9г9н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урындарынан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3ыуыл1ан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ауыл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хал3ыны4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бер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5л5ш5 Т979к9н Елеб9ков ет9кселегенд9 На3а6 йыл1а8ы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буйына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килеп</a:t>
            </a:r>
            <a:r>
              <a:rPr lang="ru-RU" dirty="0">
                <a:latin typeface="BelZAGZ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Торай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тиг9н ерг9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килеп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ултыр1ан, тип 85йл9г9н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ата-бабалар</a:t>
            </a:r>
            <a:r>
              <a:rPr lang="ru-RU" dirty="0">
                <a:latin typeface="BelZAGZ"/>
                <a:ea typeface="Times New Roman"/>
                <a:cs typeface="Times New Roman"/>
              </a:rPr>
              <a:t>. Л9кин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Бошман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- #ыпса3 волосы старшина8ы Тел97емб9т Яу1астин бы1а риза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булмай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89м с94кемд9р2е К7нй9п йыл1а8ы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буйына</a:t>
            </a:r>
            <a:r>
              <a:rPr lang="ru-RU" dirty="0">
                <a:latin typeface="BelZAGZ"/>
                <a:ea typeface="Times New Roman"/>
                <a:cs typeface="Times New Roman"/>
              </a:rPr>
              <a:t>, х92ер й9ш9г9н урын1а, </a:t>
            </a:r>
            <a:r>
              <a:rPr lang="ru-RU" dirty="0" smtClean="0">
                <a:latin typeface="BelZAGZ"/>
                <a:ea typeface="Times New Roman"/>
                <a:cs typeface="Times New Roman"/>
              </a:rPr>
              <a:t>к7серә.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latin typeface="BelZAGZ"/>
                <a:ea typeface="Times New Roman"/>
                <a:cs typeface="Times New Roman"/>
              </a:rPr>
              <a:t>Шулай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итеп</a:t>
            </a:r>
            <a:r>
              <a:rPr lang="ru-RU" dirty="0">
                <a:latin typeface="BelZAGZ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архиф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материалдары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буйынса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Т979к9н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ауылына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ниге2 </a:t>
            </a:r>
            <a:r>
              <a:rPr lang="ru-RU" dirty="0">
                <a:ea typeface="Times New Roman"/>
                <a:cs typeface="Times New Roman"/>
              </a:rPr>
              <a:t>1745 -1755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йылдар2а 8алын1ан.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BelZAGZ"/>
                <a:ea typeface="Times New Roman"/>
                <a:cs typeface="Times New Roman"/>
              </a:rPr>
              <a:t>                        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49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>
                <a:solidFill>
                  <a:schemeClr val="tx1"/>
                </a:solidFill>
              </a:rPr>
              <a:t>Тәүәкәндәр Ватан һуғышында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ru-RU" dirty="0" smtClean="0">
                <a:latin typeface="BelZAGZ"/>
                <a:ea typeface="Times New Roman"/>
                <a:cs typeface="Times New Roman"/>
              </a:rPr>
              <a:t> </a:t>
            </a:r>
            <a:r>
              <a:rPr lang="ru-RU" dirty="0">
                <a:latin typeface="BelZAGZ"/>
                <a:ea typeface="Times New Roman"/>
                <a:cs typeface="Times New Roman"/>
              </a:rPr>
              <a:t>Наполеон Р9с9йг9 ба6ып инг9с, был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Ватан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8у1ышында баш3орт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кантондары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 </a:t>
            </a:r>
            <a:r>
              <a:rPr lang="ru-RU" dirty="0">
                <a:ea typeface="Times New Roman"/>
              </a:rPr>
              <a:t>28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полк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ойоштороп</a:t>
            </a:r>
            <a:r>
              <a:rPr lang="ru-RU" dirty="0">
                <a:latin typeface="BelZAGZ"/>
                <a:ea typeface="Times New Roman"/>
                <a:cs typeface="Times New Roman"/>
              </a:rPr>
              <a:t>,  француз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яуына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еб9р9. Был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полктар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сафында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Т979к9н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ауылы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кешел9ре л9 бул1ан. Исемлекк9 Т979к9н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ауылынан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зауряд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я6ауылдар Д97л9ткилде (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жибаев</a:t>
            </a:r>
            <a:r>
              <a:rPr lang="ru-RU" dirty="0">
                <a:latin typeface="BelZAGZ"/>
                <a:ea typeface="Times New Roman"/>
                <a:cs typeface="Times New Roman"/>
              </a:rPr>
              <a:t>, М5х9мм9т19ли #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аразбаев</a:t>
            </a:r>
            <a:r>
              <a:rPr lang="ru-RU" dirty="0">
                <a:latin typeface="BelZAGZ"/>
                <a:ea typeface="Times New Roman"/>
                <a:cs typeface="Times New Roman"/>
              </a:rPr>
              <a:t>,  Ибра8им Ш989ров 89м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зауряд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 й52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башы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И3сан (бдел19ф9ров инг9н. Улар “</a:t>
            </a:r>
            <a:r>
              <a:rPr lang="ru-RU" dirty="0">
                <a:ea typeface="Times New Roman"/>
              </a:rPr>
              <a:t>1814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йылды4 </a:t>
            </a:r>
            <a:r>
              <a:rPr lang="ru-RU" dirty="0">
                <a:ea typeface="Times New Roman"/>
              </a:rPr>
              <a:t>19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мартында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Парижды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ал1ан 5с5н” 89м “</a:t>
            </a:r>
            <a:r>
              <a:rPr lang="ru-RU" dirty="0">
                <a:ea typeface="Times New Roman"/>
              </a:rPr>
              <a:t>1812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йылда1ы 8у1ыш и6т9леге” тиг9н к5м5ш ми2алдар мен9н б7л9кл9нг9н.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9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400" dirty="0" smtClean="0">
                <a:effectLst/>
                <a:latin typeface="BelZAGZ"/>
                <a:ea typeface="Times New Roman"/>
                <a:cs typeface="Times New Roman"/>
              </a:rPr>
              <a:t>  </a:t>
            </a:r>
            <a:r>
              <a:rPr lang="ru-RU" sz="3600" dirty="0" err="1">
                <a:solidFill>
                  <a:schemeClr val="tx1"/>
                </a:solidFill>
                <a:effectLst/>
                <a:latin typeface="BelZAGZ"/>
                <a:ea typeface="Times New Roman"/>
                <a:cs typeface="Times New Roman"/>
              </a:rPr>
              <a:t>Граждандар</a:t>
            </a:r>
            <a:r>
              <a:rPr lang="ru-RU" sz="3600" dirty="0">
                <a:solidFill>
                  <a:schemeClr val="tx1"/>
                </a:solidFill>
                <a:effectLst/>
                <a:latin typeface="BelZAGZ"/>
                <a:ea typeface="Times New Roman"/>
                <a:cs typeface="Times New Roman"/>
              </a:rPr>
              <a:t> 8у1ышында 3атнашыусылар</a:t>
            </a:r>
            <a:r>
              <a:rPr lang="ru-RU" sz="27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BelZAGZ"/>
                <a:ea typeface="Times New Roman"/>
                <a:cs typeface="Times New Roman"/>
              </a:rPr>
              <a:t>ара8ында </a:t>
            </a:r>
            <a:r>
              <a:rPr lang="ru-RU" sz="3600" dirty="0" err="1" smtClean="0">
                <a:solidFill>
                  <a:schemeClr val="tx1"/>
                </a:solidFill>
                <a:effectLst/>
                <a:latin typeface="BelZAGZ"/>
                <a:ea typeface="Times New Roman"/>
                <a:cs typeface="Times New Roman"/>
              </a:rPr>
              <a:t>Шәһәровтар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BelZAGZ"/>
                <a:ea typeface="Times New Roman"/>
                <a:cs typeface="Times New Roman"/>
              </a:rPr>
              <a:t>.</a:t>
            </a:r>
            <a:r>
              <a:rPr lang="ru-RU" sz="27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32488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1)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Ш989ров К9лимулла Ша8м5х9м9т </a:t>
            </a:r>
            <a:r>
              <a:rPr lang="ru-RU" dirty="0" err="1" smtClean="0">
                <a:latin typeface="BelZAGZ"/>
                <a:ea typeface="Times New Roman"/>
                <a:cs typeface="Times New Roman"/>
              </a:rPr>
              <a:t>улы</a:t>
            </a:r>
            <a:r>
              <a:rPr lang="ru-RU" dirty="0" smtClean="0">
                <a:latin typeface="BelZAGZ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2)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Ш989ров Х9бибулла Ша8м5х9м9т </a:t>
            </a:r>
            <a:r>
              <a:rPr lang="ru-RU" dirty="0" err="1" smtClean="0">
                <a:latin typeface="BelZAGZ"/>
                <a:ea typeface="Times New Roman"/>
                <a:cs typeface="Times New Roman"/>
              </a:rPr>
              <a:t>улы</a:t>
            </a:r>
            <a:r>
              <a:rPr lang="ru-RU" dirty="0" smtClean="0">
                <a:latin typeface="BelZAGZ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3)</a:t>
            </a:r>
            <a:r>
              <a:rPr lang="ru-RU" dirty="0">
                <a:latin typeface="BelZAGZ"/>
                <a:ea typeface="Times New Roman"/>
                <a:cs typeface="Times New Roman"/>
              </a:rPr>
              <a:t> !9ф9ров Собхан1ол Айыт3ол </a:t>
            </a:r>
            <a:r>
              <a:rPr lang="ru-RU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dirty="0">
                <a:latin typeface="BelZAGZ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3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1941-1945</a:t>
            </a:r>
            <a:r>
              <a:rPr lang="ru-RU" sz="2800" dirty="0">
                <a:solidFill>
                  <a:schemeClr val="tx1"/>
                </a:solidFill>
                <a:effectLst/>
                <a:latin typeface="BelZAGZ"/>
                <a:ea typeface="Times New Roman"/>
                <a:cs typeface="Times New Roman"/>
              </a:rPr>
              <a:t> йылдар2а Б5й5к </a:t>
            </a:r>
            <a:r>
              <a:rPr lang="ru-RU" sz="2800" dirty="0" err="1">
                <a:solidFill>
                  <a:schemeClr val="tx1"/>
                </a:solidFill>
                <a:effectLst/>
                <a:latin typeface="BelZAGZ"/>
                <a:ea typeface="Times New Roman"/>
                <a:cs typeface="Times New Roman"/>
              </a:rPr>
              <a:t>Ватан</a:t>
            </a:r>
            <a:r>
              <a:rPr lang="ru-RU" sz="2800" dirty="0">
                <a:solidFill>
                  <a:schemeClr val="tx1"/>
                </a:solidFill>
                <a:effectLst/>
                <a:latin typeface="BelZAGZ"/>
                <a:ea typeface="Times New Roman"/>
                <a:cs typeface="Times New Roman"/>
              </a:rPr>
              <a:t> 8у1ышында 3атнашыусылар.</a:t>
            </a:r>
            <a:r>
              <a:rPr lang="ru-RU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8600" algn="l"/>
                <a:tab pos="342900" algn="l"/>
              </a:tabLst>
            </a:pPr>
            <a:r>
              <a:rPr lang="ru-RU" sz="1400" dirty="0">
                <a:ea typeface="Times New Roman"/>
                <a:cs typeface="Times New Roman"/>
              </a:rPr>
              <a:t>1)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  Ш989ров Х9кимй9н Зекери9 </a:t>
            </a:r>
            <a:r>
              <a:rPr lang="ru-RU" sz="1400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2)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  Ш989ров  Ло3ман Зекери9 </a:t>
            </a:r>
            <a:r>
              <a:rPr lang="ru-RU" sz="1400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3)  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Ш989ров Ша8ив9ли  Ша8и19ли </a:t>
            </a:r>
            <a:r>
              <a:rPr lang="ru-RU" sz="1400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4)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  Ш989ров Хажив9ли Ша8и19ли </a:t>
            </a:r>
            <a:r>
              <a:rPr lang="ru-RU" sz="1400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5)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  Ш989ров Х9бибулла  Ша8м5х9м9т </a:t>
            </a:r>
            <a:r>
              <a:rPr lang="ru-RU" sz="1400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6)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  Ш989ров С9ми1улла  Х9бибулла </a:t>
            </a:r>
            <a:r>
              <a:rPr lang="ru-RU" sz="1400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7) 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 Ш989ров Н9биулла Х9бибулла </a:t>
            </a:r>
            <a:r>
              <a:rPr lang="ru-RU" sz="1400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8) 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 Ш989ров Йома1ол  Айыт3ол </a:t>
            </a:r>
            <a:r>
              <a:rPr lang="ru-RU" sz="1400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9)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  !9ф9ров Собхан1ол Айыт3ол </a:t>
            </a:r>
            <a:r>
              <a:rPr lang="ru-RU" sz="1400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10)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 !9ф9ров Д97л9т3ол Айыт3ол </a:t>
            </a:r>
            <a:r>
              <a:rPr lang="ru-RU" sz="1400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11)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 !9ф9ров Ислам1ол  Д97л9т3ол </a:t>
            </a:r>
            <a:r>
              <a:rPr lang="ru-RU" sz="1400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12)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 !9ф9ров (бдел3асим Х5с9йен </a:t>
            </a:r>
            <a:r>
              <a:rPr lang="ru-RU" sz="1400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13)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 !9ф9ров  М5х9м9т-Юлдашбай (бдел3асим </a:t>
            </a:r>
            <a:r>
              <a:rPr lang="ru-RU" sz="1400" dirty="0" err="1">
                <a:latin typeface="BelZAGZ"/>
                <a:ea typeface="Times New Roman"/>
                <a:cs typeface="Times New Roman"/>
              </a:rPr>
              <a:t>улы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ru-RU" sz="1400" dirty="0">
                <a:ea typeface="Times New Roman"/>
                <a:cs typeface="Times New Roman"/>
              </a:rPr>
              <a:t>14)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 !9ф9ров Толом1ужа  </a:t>
            </a:r>
            <a:r>
              <a:rPr lang="ru-RU" sz="1400" dirty="0" err="1">
                <a:latin typeface="BelZAGZ"/>
                <a:ea typeface="Times New Roman"/>
                <a:cs typeface="Times New Roman"/>
              </a:rPr>
              <a:t>Ерес</a:t>
            </a:r>
            <a:r>
              <a:rPr lang="ru-RU" sz="1400" dirty="0">
                <a:latin typeface="BelZAGZ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latin typeface="BelZAGZ"/>
                <a:ea typeface="Times New Roman"/>
                <a:cs typeface="Times New Roman"/>
              </a:rPr>
              <a:t>улы</a:t>
            </a:r>
            <a:r>
              <a:rPr lang="ru-RU" sz="1400" dirty="0" smtClean="0">
                <a:latin typeface="BelZAGZ"/>
                <a:ea typeface="Times New Roman"/>
                <a:cs typeface="Times New Roman"/>
              </a:rPr>
              <a:t>.             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76797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</TotalTime>
  <Words>564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Ғилми - тикшеренеү эше </vt:lpstr>
      <vt:lpstr>М. Өмөтбаев</vt:lpstr>
      <vt:lpstr>Шәжәрә</vt:lpstr>
      <vt:lpstr>Ҡыпсаҡ ырыуы</vt:lpstr>
      <vt:lpstr>Кем 8у4 ул Т979к9н?</vt:lpstr>
      <vt:lpstr>Тәүәкән ауылына ҡасан нигеҙ һалынған?</vt:lpstr>
      <vt:lpstr>Тәүәкәндәр Ватан һуғышында</vt:lpstr>
      <vt:lpstr>  Граждандар 8у1ышында 3атнашыусылар ара8ында Шәһәровтар. </vt:lpstr>
      <vt:lpstr>1941-1945 йылдар2а Б5й5к Ватан 8у1ышында 3атнашыусылар. </vt:lpstr>
      <vt:lpstr>Б5й5к Ватан 8у1ышында 89л9к бул1ан яугир2ар. </vt:lpstr>
      <vt:lpstr>Шәһәровтар шәжәрәһе</vt:lpstr>
      <vt:lpstr>Шәһәровтар шәжәрәһе</vt:lpstr>
      <vt:lpstr>Шәһәровтар</vt:lpstr>
      <vt:lpstr>Шәжәрә байрамы</vt:lpstr>
      <vt:lpstr>Шәжәрә байрамы</vt:lpstr>
      <vt:lpstr>Шәжәрә байрамы</vt:lpstr>
      <vt:lpstr>Шәжәрә байрамы</vt:lpstr>
      <vt:lpstr>Шәһәровтар шәжәрәһе</vt:lpstr>
      <vt:lpstr>Шәжәрә –тәрбиәгә эйә</vt:lpstr>
      <vt:lpstr>...Ал бер үрнәк- бал ҡорттары төҙөй кәрәҙ, Һин дә ятма: ҡор ояңды, үр шәжәрә!..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      </dc:title>
  <dc:creator>Гульназира</dc:creator>
  <cp:lastModifiedBy>Гульназира</cp:lastModifiedBy>
  <cp:revision>13</cp:revision>
  <dcterms:created xsi:type="dcterms:W3CDTF">2015-12-21T16:45:51Z</dcterms:created>
  <dcterms:modified xsi:type="dcterms:W3CDTF">2016-04-25T14:48:42Z</dcterms:modified>
</cp:coreProperties>
</file>